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8" r:id="rId5"/>
    <p:sldId id="289" r:id="rId6"/>
    <p:sldId id="290" r:id="rId7"/>
    <p:sldId id="291" r:id="rId8"/>
    <p:sldId id="292" r:id="rId9"/>
    <p:sldId id="293" r:id="rId10"/>
    <p:sldId id="281" r:id="rId11"/>
    <p:sldId id="287" r:id="rId12"/>
    <p:sldId id="279" r:id="rId13"/>
    <p:sldId id="280" r:id="rId14"/>
    <p:sldId id="282" r:id="rId15"/>
    <p:sldId id="286" r:id="rId16"/>
    <p:sldId id="284" r:id="rId17"/>
    <p:sldId id="295" r:id="rId18"/>
    <p:sldId id="285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65" autoAdjust="0"/>
  </p:normalViewPr>
  <p:slideViewPr>
    <p:cSldViewPr snapToGrid="0" showGuides="1">
      <p:cViewPr varScale="1">
        <p:scale>
          <a:sx n="86" d="100"/>
          <a:sy n="86" d="100"/>
        </p:scale>
        <p:origin x="51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laptop-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ux.stackexchange.com/questions/3117/save-icon-is-the-floppy-disk-icon-dead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jfif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EE1F9A-CE15-4BFE-8FB1-8A4600A2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25835"/>
            <a:ext cx="11150600" cy="1518407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b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8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nguyên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vi-VN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97F3A-DA53-479B-8491-47CB7DD0C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8241" y="4034609"/>
            <a:ext cx="9296400" cy="468305"/>
          </a:xfrm>
        </p:spPr>
        <p:txBody>
          <a:bodyPr>
            <a:normAutofit fontScale="92500"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Đề tài : Xây dựng  ứng dụng chuyển dữ liệu từ smartphone cũ sang smartphone mới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21532-C211-4728-935A-4AD431FB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0" y="416639"/>
            <a:ext cx="1059823" cy="10598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FCE271-C161-4A50-ACE1-EF3BB65EA211}"/>
              </a:ext>
            </a:extLst>
          </p:cNvPr>
          <p:cNvSpPr/>
          <p:nvPr/>
        </p:nvSpPr>
        <p:spPr>
          <a:xfrm>
            <a:off x="4244829" y="2118253"/>
            <a:ext cx="3523377" cy="12600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  <a:endParaRPr lang="vi-VN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451821-0F0E-47A9-869A-973CEAC964BE}"/>
              </a:ext>
            </a:extLst>
          </p:cNvPr>
          <p:cNvSpPr/>
          <p:nvPr/>
        </p:nvSpPr>
        <p:spPr>
          <a:xfrm>
            <a:off x="4030825" y="1974990"/>
            <a:ext cx="690465" cy="541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37E91-B5B9-4F75-B9FA-51C38E28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2400">
            <a:off x="3681148" y="1510812"/>
            <a:ext cx="1127361" cy="1127361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555D59BF-204E-41C9-B95C-A68F19A1D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701363"/>
              </p:ext>
            </p:extLst>
          </p:nvPr>
        </p:nvGraphicFramePr>
        <p:xfrm>
          <a:off x="3289935" y="4906533"/>
          <a:ext cx="72883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767">
                  <a:extLst>
                    <a:ext uri="{9D8B030D-6E8A-4147-A177-3AD203B41FA5}">
                      <a16:colId xmlns:a16="http://schemas.microsoft.com/office/drawing/2014/main" val="4072181951"/>
                    </a:ext>
                  </a:extLst>
                </a:gridCol>
                <a:gridCol w="4688614">
                  <a:extLst>
                    <a:ext uri="{9D8B030D-6E8A-4147-A177-3AD203B41FA5}">
                      <a16:colId xmlns:a16="http://schemas.microsoft.com/office/drawing/2014/main" val="1064686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viên thực hiện </a:t>
                      </a:r>
                      <a:endParaRPr lang="vi-VN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 Nguyễn Văn Lâm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0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Giáo viên h</a:t>
                      </a:r>
                      <a:r>
                        <a:rPr lang="vi-VN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ớng dẫn </a:t>
                      </a:r>
                      <a:endParaRPr lang="vi-VN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 ThS. Nguyễn Hồng Tân</a:t>
                      </a:r>
                      <a:endParaRPr lang="vi-VN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vi-VN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07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01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7C2D53D-35B3-4440-A87B-8F7D84ED9632}"/>
              </a:ext>
            </a:extLst>
          </p:cNvPr>
          <p:cNvSpPr/>
          <p:nvPr/>
        </p:nvSpPr>
        <p:spPr>
          <a:xfrm>
            <a:off x="4550104" y="421399"/>
            <a:ext cx="1661719" cy="1661719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2D3C3C-3481-4C78-BDF8-470F3962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98B14-321D-4515-98EF-35376CF8BAAA}"/>
              </a:ext>
            </a:extLst>
          </p:cNvPr>
          <p:cNvSpPr txBox="1"/>
          <p:nvPr/>
        </p:nvSpPr>
        <p:spPr>
          <a:xfrm>
            <a:off x="656488" y="18211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</a:t>
            </a:r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F3368-F64C-4711-9221-DB59902DA6D2}"/>
              </a:ext>
            </a:extLst>
          </p:cNvPr>
          <p:cNvSpPr/>
          <p:nvPr/>
        </p:nvSpPr>
        <p:spPr>
          <a:xfrm>
            <a:off x="4785113" y="490169"/>
            <a:ext cx="12343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AES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58131E8-95A5-4355-8AFB-1D3F929A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797" y="1215089"/>
            <a:ext cx="703277" cy="70327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4ECA2BE-6873-45F7-BBB5-B856EA55F453}"/>
              </a:ext>
            </a:extLst>
          </p:cNvPr>
          <p:cNvSpPr/>
          <p:nvPr/>
        </p:nvSpPr>
        <p:spPr>
          <a:xfrm>
            <a:off x="5272139" y="2198051"/>
            <a:ext cx="164592" cy="14173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CDCA5640-2539-4564-BCB7-3C56CCBF2251}"/>
              </a:ext>
            </a:extLst>
          </p:cNvPr>
          <p:cNvSpPr/>
          <p:nvPr/>
        </p:nvSpPr>
        <p:spPr>
          <a:xfrm>
            <a:off x="4621920" y="2135940"/>
            <a:ext cx="1463224" cy="76643"/>
          </a:xfrm>
          <a:prstGeom prst="round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6905A-9442-4186-B4FA-11E918A8F3E7}"/>
              </a:ext>
            </a:extLst>
          </p:cNvPr>
          <p:cNvSpPr/>
          <p:nvPr/>
        </p:nvSpPr>
        <p:spPr>
          <a:xfrm>
            <a:off x="4730898" y="3574309"/>
            <a:ext cx="1342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39536-E8DA-466A-876D-95DAD4A332AC}"/>
              </a:ext>
            </a:extLst>
          </p:cNvPr>
          <p:cNvSpPr txBox="1"/>
          <p:nvPr/>
        </p:nvSpPr>
        <p:spPr>
          <a:xfrm>
            <a:off x="5402269" y="264328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Random</a:t>
            </a:r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F1DE91-5C9C-4AC9-9F51-B7D644C7C8A6}"/>
              </a:ext>
            </a:extLst>
          </p:cNvPr>
          <p:cNvSpPr/>
          <p:nvPr/>
        </p:nvSpPr>
        <p:spPr>
          <a:xfrm>
            <a:off x="2377827" y="3574309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4BCBD2-09F0-4DD7-B0A9-FE4346C1B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834" y="3708726"/>
            <a:ext cx="602646" cy="60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EC3D08-7F15-44DA-9381-69EE15974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353" y="4795486"/>
            <a:ext cx="645091" cy="645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1AA817-03D6-4F95-9103-E67C6257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389" y="2510738"/>
            <a:ext cx="645091" cy="64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BFE072-00EC-4492-ACA5-1FCEAA66A968}"/>
              </a:ext>
            </a:extLst>
          </p:cNvPr>
          <p:cNvSpPr txBox="1"/>
          <p:nvPr/>
        </p:nvSpPr>
        <p:spPr>
          <a:xfrm>
            <a:off x="9505197" y="3152280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Mesager_AES.xml</a:t>
            </a:r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79FF6-1E28-4C4F-9025-F28A89182D3A}"/>
              </a:ext>
            </a:extLst>
          </p:cNvPr>
          <p:cNvSpPr txBox="1"/>
          <p:nvPr/>
        </p:nvSpPr>
        <p:spPr>
          <a:xfrm>
            <a:off x="9616061" y="4304274"/>
            <a:ext cx="171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Contact_AES.csv</a:t>
            </a:r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235F3-57E8-48CB-88B3-15C74129A6A4}"/>
              </a:ext>
            </a:extLst>
          </p:cNvPr>
          <p:cNvSpPr txBox="1"/>
          <p:nvPr/>
        </p:nvSpPr>
        <p:spPr>
          <a:xfrm>
            <a:off x="9616061" y="5391895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Callog_AES.xml</a:t>
            </a:r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42FAA-5756-4915-B0B0-5FC62DC436BD}"/>
              </a:ext>
            </a:extLst>
          </p:cNvPr>
          <p:cNvSpPr txBox="1"/>
          <p:nvPr/>
        </p:nvSpPr>
        <p:spPr>
          <a:xfrm>
            <a:off x="9483976" y="1843202"/>
            <a:ext cx="15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ENCYPT</a:t>
            </a:r>
            <a:endParaRPr lang="vi-V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AE25690-CF79-4D3F-A484-B10BE37FECB0}"/>
              </a:ext>
            </a:extLst>
          </p:cNvPr>
          <p:cNvSpPr/>
          <p:nvPr/>
        </p:nvSpPr>
        <p:spPr>
          <a:xfrm rot="16200000">
            <a:off x="8163712" y="3292241"/>
            <a:ext cx="173540" cy="16610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E7EC7E3-7A03-4234-9280-E88A783645E8}"/>
              </a:ext>
            </a:extLst>
          </p:cNvPr>
          <p:cNvSpPr/>
          <p:nvPr/>
        </p:nvSpPr>
        <p:spPr>
          <a:xfrm rot="5400000">
            <a:off x="7597677" y="4105999"/>
            <a:ext cx="3250489" cy="59968"/>
          </a:xfrm>
          <a:prstGeom prst="round1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475DC-642C-4A68-8378-9D83EC5185E2}"/>
              </a:ext>
            </a:extLst>
          </p:cNvPr>
          <p:cNvSpPr txBox="1"/>
          <p:nvPr/>
        </p:nvSpPr>
        <p:spPr>
          <a:xfrm>
            <a:off x="7782553" y="370872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encrypt</a:t>
            </a:r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3F2181-CDE3-4939-9396-8BB66A40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5" y="3413522"/>
            <a:ext cx="602646" cy="6026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E00C4E-6985-4693-B5FA-4CDEF32B3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44" y="4500282"/>
            <a:ext cx="645091" cy="6450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A85309-5811-4524-973A-D063DD10C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80" y="2215534"/>
            <a:ext cx="645091" cy="6450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897A71-D84B-43B0-93C1-0B1F22E19E2F}"/>
              </a:ext>
            </a:extLst>
          </p:cNvPr>
          <p:cNvSpPr txBox="1"/>
          <p:nvPr/>
        </p:nvSpPr>
        <p:spPr>
          <a:xfrm>
            <a:off x="429988" y="2857076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Mesager.xml</a:t>
            </a:r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B7BE3-4761-4D23-9857-B727B1062B89}"/>
              </a:ext>
            </a:extLst>
          </p:cNvPr>
          <p:cNvSpPr txBox="1"/>
          <p:nvPr/>
        </p:nvSpPr>
        <p:spPr>
          <a:xfrm>
            <a:off x="540852" y="4009070"/>
            <a:ext cx="125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Contact.csv</a:t>
            </a:r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5CCE6C-DBC9-4ADD-9D5B-31B71E0EA779}"/>
              </a:ext>
            </a:extLst>
          </p:cNvPr>
          <p:cNvSpPr txBox="1"/>
          <p:nvPr/>
        </p:nvSpPr>
        <p:spPr>
          <a:xfrm>
            <a:off x="540852" y="509669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Callog.xml</a:t>
            </a:r>
            <a:endParaRPr lang="vi-VN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8D4AC4AC-08F4-4E20-9063-F1AA0E797E16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Mã hoá dữ liệu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35356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17BA85-2304-4CFC-8DF0-553E2F46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6508466D-8DE8-4F23-899A-EFA20A65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79" y="1121631"/>
            <a:ext cx="4113099" cy="4113099"/>
          </a:xfrm>
          <a:prstGeom prst="rect">
            <a:avLst/>
          </a:prstGeo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28CB6C5-0205-402C-BB1E-0415AB97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10" y="1121631"/>
            <a:ext cx="4113099" cy="4113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6448D-3662-4DF9-9993-82BEC3ED1E8A}"/>
              </a:ext>
            </a:extLst>
          </p:cNvPr>
          <p:cNvSpPr txBox="1"/>
          <p:nvPr/>
        </p:nvSpPr>
        <p:spPr>
          <a:xfrm>
            <a:off x="2812326" y="568093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Old phone</a:t>
            </a:r>
            <a:endParaRPr lang="vi-V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37F14-3530-450E-8ED6-35D9397D8CC7}"/>
              </a:ext>
            </a:extLst>
          </p:cNvPr>
          <p:cNvSpPr/>
          <p:nvPr/>
        </p:nvSpPr>
        <p:spPr>
          <a:xfrm>
            <a:off x="8262573" y="5692723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New phone</a:t>
            </a:r>
            <a:endParaRPr lang="vi-V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1A0F6D-8137-43CC-A30C-FA51274766EC}"/>
              </a:ext>
            </a:extLst>
          </p:cNvPr>
          <p:cNvSpPr/>
          <p:nvPr/>
        </p:nvSpPr>
        <p:spPr>
          <a:xfrm>
            <a:off x="4617720" y="2586959"/>
            <a:ext cx="3209544" cy="914400"/>
          </a:xfrm>
          <a:custGeom>
            <a:avLst/>
            <a:gdLst>
              <a:gd name="connsiteX0" fmla="*/ 1636776 w 3209544"/>
              <a:gd name="connsiteY0" fmla="*/ 0 h 914400"/>
              <a:gd name="connsiteX1" fmla="*/ 2093976 w 3209544"/>
              <a:gd name="connsiteY1" fmla="*/ 457200 h 914400"/>
              <a:gd name="connsiteX2" fmla="*/ 2091592 w 3209544"/>
              <a:gd name="connsiteY2" fmla="*/ 480853 h 914400"/>
              <a:gd name="connsiteX3" fmla="*/ 3163824 w 3209544"/>
              <a:gd name="connsiteY3" fmla="*/ 480853 h 914400"/>
              <a:gd name="connsiteX4" fmla="*/ 3163824 w 3209544"/>
              <a:gd name="connsiteY4" fmla="*/ 457993 h 914400"/>
              <a:gd name="connsiteX5" fmla="*/ 3209544 w 3209544"/>
              <a:gd name="connsiteY5" fmla="*/ 503713 h 914400"/>
              <a:gd name="connsiteX6" fmla="*/ 3163824 w 3209544"/>
              <a:gd name="connsiteY6" fmla="*/ 549433 h 914400"/>
              <a:gd name="connsiteX7" fmla="*/ 3163824 w 3209544"/>
              <a:gd name="connsiteY7" fmla="*/ 526573 h 914400"/>
              <a:gd name="connsiteX8" fmla="*/ 2086983 w 3209544"/>
              <a:gd name="connsiteY8" fmla="*/ 526573 h 914400"/>
              <a:gd name="connsiteX9" fmla="*/ 2084688 w 3209544"/>
              <a:gd name="connsiteY9" fmla="*/ 549342 h 914400"/>
              <a:gd name="connsiteX10" fmla="*/ 1636776 w 3209544"/>
              <a:gd name="connsiteY10" fmla="*/ 914400 h 914400"/>
              <a:gd name="connsiteX11" fmla="*/ 1188865 w 3209544"/>
              <a:gd name="connsiteY11" fmla="*/ 549342 h 914400"/>
              <a:gd name="connsiteX12" fmla="*/ 1186570 w 3209544"/>
              <a:gd name="connsiteY12" fmla="*/ 526573 h 914400"/>
              <a:gd name="connsiteX13" fmla="*/ 45720 w 3209544"/>
              <a:gd name="connsiteY13" fmla="*/ 526573 h 914400"/>
              <a:gd name="connsiteX14" fmla="*/ 45720 w 3209544"/>
              <a:gd name="connsiteY14" fmla="*/ 549433 h 914400"/>
              <a:gd name="connsiteX15" fmla="*/ 0 w 3209544"/>
              <a:gd name="connsiteY15" fmla="*/ 503713 h 914400"/>
              <a:gd name="connsiteX16" fmla="*/ 45720 w 3209544"/>
              <a:gd name="connsiteY16" fmla="*/ 457993 h 914400"/>
              <a:gd name="connsiteX17" fmla="*/ 45720 w 3209544"/>
              <a:gd name="connsiteY17" fmla="*/ 480853 h 914400"/>
              <a:gd name="connsiteX18" fmla="*/ 1181961 w 3209544"/>
              <a:gd name="connsiteY18" fmla="*/ 480853 h 914400"/>
              <a:gd name="connsiteX19" fmla="*/ 1179576 w 3209544"/>
              <a:gd name="connsiteY19" fmla="*/ 457200 h 914400"/>
              <a:gd name="connsiteX20" fmla="*/ 1636776 w 3209544"/>
              <a:gd name="connsiteY20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09544" h="914400">
                <a:moveTo>
                  <a:pt x="1636776" y="0"/>
                </a:moveTo>
                <a:cubicBezTo>
                  <a:pt x="1889281" y="0"/>
                  <a:pt x="2093976" y="204695"/>
                  <a:pt x="2093976" y="457200"/>
                </a:cubicBezTo>
                <a:lnTo>
                  <a:pt x="2091592" y="480853"/>
                </a:lnTo>
                <a:lnTo>
                  <a:pt x="3163824" y="480853"/>
                </a:lnTo>
                <a:lnTo>
                  <a:pt x="3163824" y="457993"/>
                </a:lnTo>
                <a:lnTo>
                  <a:pt x="3209544" y="503713"/>
                </a:lnTo>
                <a:lnTo>
                  <a:pt x="3163824" y="549433"/>
                </a:lnTo>
                <a:lnTo>
                  <a:pt x="3163824" y="526573"/>
                </a:lnTo>
                <a:lnTo>
                  <a:pt x="2086983" y="526573"/>
                </a:lnTo>
                <a:lnTo>
                  <a:pt x="2084688" y="549342"/>
                </a:lnTo>
                <a:cubicBezTo>
                  <a:pt x="2042055" y="757681"/>
                  <a:pt x="1857718" y="914400"/>
                  <a:pt x="1636776" y="914400"/>
                </a:cubicBezTo>
                <a:cubicBezTo>
                  <a:pt x="1415834" y="914400"/>
                  <a:pt x="1231497" y="757681"/>
                  <a:pt x="1188865" y="549342"/>
                </a:cubicBezTo>
                <a:lnTo>
                  <a:pt x="1186570" y="526573"/>
                </a:lnTo>
                <a:lnTo>
                  <a:pt x="45720" y="526573"/>
                </a:lnTo>
                <a:lnTo>
                  <a:pt x="45720" y="549433"/>
                </a:lnTo>
                <a:lnTo>
                  <a:pt x="0" y="503713"/>
                </a:lnTo>
                <a:lnTo>
                  <a:pt x="45720" y="457993"/>
                </a:lnTo>
                <a:lnTo>
                  <a:pt x="45720" y="480853"/>
                </a:lnTo>
                <a:lnTo>
                  <a:pt x="1181961" y="480853"/>
                </a:lnTo>
                <a:lnTo>
                  <a:pt x="1179576" y="457200"/>
                </a:lnTo>
                <a:cubicBezTo>
                  <a:pt x="1179576" y="204695"/>
                  <a:pt x="1384271" y="0"/>
                  <a:pt x="1636776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/>
              <a:t> Connect</a:t>
            </a:r>
            <a:endParaRPr lang="vi-VN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BFB9-C6EE-469F-8A8B-AF96B7E6B7F2}"/>
              </a:ext>
            </a:extLst>
          </p:cNvPr>
          <p:cNvSpPr txBox="1"/>
          <p:nvPr/>
        </p:nvSpPr>
        <p:spPr>
          <a:xfrm>
            <a:off x="2940566" y="60502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( client )</a:t>
            </a:r>
            <a:endParaRPr lang="vi-V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1F49-AECA-4BCA-BD9F-0213D64C2A17}"/>
              </a:ext>
            </a:extLst>
          </p:cNvPr>
          <p:cNvSpPr txBox="1"/>
          <p:nvPr/>
        </p:nvSpPr>
        <p:spPr>
          <a:xfrm>
            <a:off x="8372720" y="603469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( server )</a:t>
            </a:r>
            <a:endParaRPr lang="vi-V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2EAD1-DF80-422D-A8DA-33A74CD94200}"/>
              </a:ext>
            </a:extLst>
          </p:cNvPr>
          <p:cNvSpPr/>
          <p:nvPr/>
        </p:nvSpPr>
        <p:spPr>
          <a:xfrm>
            <a:off x="7344567" y="583022"/>
            <a:ext cx="3932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serverSocket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= new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ServerSocket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(8888);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6D5AB-D00C-479B-982E-ED87241769DC}"/>
              </a:ext>
            </a:extLst>
          </p:cNvPr>
          <p:cNvSpPr txBox="1"/>
          <p:nvPr/>
        </p:nvSpPr>
        <p:spPr>
          <a:xfrm>
            <a:off x="914946" y="583022"/>
            <a:ext cx="5910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clientSocket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.connect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(new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InetSocketAddress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8888), 500);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49D7CB-C0AB-4ABE-BDF1-19F184834E77}"/>
              </a:ext>
            </a:extLst>
          </p:cNvPr>
          <p:cNvSpPr/>
          <p:nvPr/>
        </p:nvSpPr>
        <p:spPr>
          <a:xfrm>
            <a:off x="3075317" y="3203927"/>
            <a:ext cx="697783" cy="69778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Data</a:t>
            </a:r>
            <a:endParaRPr lang="vi-VN" sz="105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0CDF6-09CA-461F-93B8-912BCC6595F3}"/>
              </a:ext>
            </a:extLst>
          </p:cNvPr>
          <p:cNvSpPr txBox="1"/>
          <p:nvPr/>
        </p:nvSpPr>
        <p:spPr>
          <a:xfrm>
            <a:off x="2953824" y="2586959"/>
            <a:ext cx="9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Key AES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DAA27-9C03-4D21-8376-9E43171BB7F8}"/>
              </a:ext>
            </a:extLst>
          </p:cNvPr>
          <p:cNvSpPr txBox="1"/>
          <p:nvPr/>
        </p:nvSpPr>
        <p:spPr>
          <a:xfrm>
            <a:off x="8196174" y="2674034"/>
            <a:ext cx="15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Public Key RSA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F133D-D4DB-4B11-8994-65E0F4582F6D}"/>
              </a:ext>
            </a:extLst>
          </p:cNvPr>
          <p:cNvSpPr txBox="1"/>
          <p:nvPr/>
        </p:nvSpPr>
        <p:spPr>
          <a:xfrm>
            <a:off x="8196174" y="3316693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Private Key RSA</a:t>
            </a:r>
            <a:endParaRPr lang="vi-VN" b="1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9E3DB-DAD2-4886-818E-640CED434BF1}"/>
              </a:ext>
            </a:extLst>
          </p:cNvPr>
          <p:cNvSpPr txBox="1"/>
          <p:nvPr/>
        </p:nvSpPr>
        <p:spPr>
          <a:xfrm>
            <a:off x="2594639" y="253191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Key AES Encrypt</a:t>
            </a:r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AB0B7-C343-4DDB-A0B9-8979F901CCB6}"/>
              </a:ext>
            </a:extLst>
          </p:cNvPr>
          <p:cNvSpPr txBox="1"/>
          <p:nvPr/>
        </p:nvSpPr>
        <p:spPr>
          <a:xfrm>
            <a:off x="8130387" y="2676455"/>
            <a:ext cx="174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Key AES Decrypt</a:t>
            </a:r>
            <a:endParaRPr lang="vi-V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0.00995 L -0.00404 0.00995 C -0.00313 0.02338 -0.00273 0.02014 -0.00404 0.0324 C -0.00417 0.03426 -0.00391 0.0368 -0.00482 0.03796 C -0.00599 0.03981 -0.00794 0.03981 -0.00951 0.04074 L -0.01185 0.04213 C -0.0138 0.04328 -0.01536 0.04444 -0.01745 0.0449 C -0.0207 0.04606 -0.02852 0.04722 -0.03164 0.04791 C -0.04089 0.04722 -0.05195 0.04722 -0.06159 0.0449 C -0.06289 0.04467 -0.06419 0.04398 -0.06549 0.04352 C -0.06745 0.04305 -0.06927 0.04259 -0.07109 0.04213 L -0.07734 0.04074 C -0.09427 0.0368 -0.08255 0.03912 -0.09557 0.03657 C -0.12461 0.04051 -0.08398 0.03564 -0.14922 0.03657 C -0.16523 0.0368 -0.1974 0.03935 -0.1974 0.03935 C -0.21367 0.04236 -0.20638 0.04166 -0.23372 0.03935 C -0.23581 0.03912 -0.23789 0.03796 -0.23997 0.03796 L -0.30716 0.03657 L -0.31823 0.03379 C -0.32031 0.03333 -0.3224 0.03287 -0.32448 0.0324 C -0.32578 0.03194 -0.32708 0.03125 -0.32839 0.03102 C -0.3306 0.03032 -0.33268 0.03009 -0.33477 0.02963 C -0.33659 0.02916 -0.33841 0.02847 -0.34023 0.02824 C -0.34323 0.02754 -0.34609 0.02731 -0.34896 0.02685 C -0.35104 0.02639 -0.35313 0.02569 -0.35534 0.02523 C -0.36081 0.02569 -0.36641 0.02592 -0.37188 0.02685 C -0.37292 0.02685 -0.37396 0.02777 -0.375 0.02824 C -0.37786 0.02893 -0.38086 0.02893 -0.38372 0.02963 C -0.38581 0.02986 -0.38789 0.03055 -0.38997 0.03102 L -0.41055 0.02963 C -0.41471 0.02916 -0.41901 0.02824 -0.42318 0.02824 C -0.42604 0.02824 -0.42891 0.02916 -0.4319 0.02963 C -0.43906 0.02639 -0.43242 0.02893 -0.44609 0.02685 C -0.4513 0.02592 -0.45182 0.02546 -0.45638 0.02384 C -0.45495 0.01666 -0.45508 0.01967 -0.45716 0.00856 L -0.45872 3.33333E-6 C -0.45846 -0.0088 -0.45833 -0.01783 -0.45794 -0.02662 C -0.45781 -0.02986 -0.45716 -0.03311 -0.45716 -0.03635 C -0.45716 -0.04584 -0.45742 -0.0551 -0.45794 -0.06459 C -0.45807 -0.0669 -0.45859 -0.06922 -0.45872 -0.07153 C -0.45885 -0.08195 -0.45872 -0.09213 -0.45872 -0.10232 L -0.45716 -0.10093 L -0.45716 -0.09815 " pathEditMode="relative" ptsTypes="AAAAAAAAAAAAAAAAAAAAAAAAAAAAAAAAAAAAAAAAAAA">
                                      <p:cBhvr>
                                        <p:cTn id="6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0.00625 L -0.0069 0.00649 C -0.00638 0.01112 -0.0056 0.01621 -0.00507 0.0213 C -0.00429 0.02801 -0.00677 0.03936 -0.00312 0.04167 C 0.00938 0.04908 0.00052 0.04491 0.02435 0.04653 C 0.02839 0.04838 0.02852 0.04862 0.03295 0.05 C 0.03477 0.0507 0.03672 0.05093 0.03855 0.05163 C 0.04909 0.05533 0.03295 0.05139 0.05 0.0551 C 0.05378 0.0544 0.05756 0.05371 0.06133 0.05348 C 0.09558 0.05024 0.07552 0.05371 0.09466 0.05 C 0.10313 0.05047 0.11172 0.05163 0.12032 0.05163 C 0.12279 0.05163 0.12526 0.05 0.12787 0.05 C 0.1323 0.05 0.13672 0.05139 0.14115 0.05163 C 0.15417 0.05255 0.16706 0.05278 0.18008 0.05348 L 0.20664 0.05163 C 0.21198 0.05116 0.2293 0.04908 0.23516 0.04838 C 0.23894 0.04792 0.24271 0.04746 0.24649 0.04653 C 0.2556 0.04491 0.24922 0.04445 0.25977 0.04329 C 0.2668 0.04237 0.2737 0.04213 0.28073 0.04167 C 0.2823 0.04098 0.28998 0.0382 0.29115 0.0382 C 0.29558 0.0382 0.3 0.03936 0.30443 0.03982 C 0.31355 0.04306 0.30482 0.04028 0.31771 0.04329 C 0.32214 0.04422 0.32657 0.0463 0.33099 0.04653 L 0.35378 0.04838 C 0.35795 0.04862 0.36198 0.04954 0.36615 0.05 L 0.38425 0.05163 L 0.40026 0.05348 C 0.40248 0.05394 0.40469 0.05463 0.40703 0.0551 C 0.41224 0.05602 0.42878 0.05788 0.4336 0.05857 C 0.43828 0.05788 0.4431 0.0588 0.44779 0.05672 C 0.44896 0.05625 0.44922 0.05348 0.44974 0.05163 C 0.45039 0.04931 0.45131 0.04213 0.45157 0.03982 C 0.45261 0.022 0.45248 0.02871 0.45248 0.01968 L 0.45248 0.01991 " pathEditMode="relative" rAng="0" ptsTypes="AAAAAAAAAAAAAAAAAAAAAAAAAAAAAAAAAA">
                                      <p:cBhvr>
                                        <p:cTn id="7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4399 L 0.00208 -0.04399 C 0.00299 -0.04838 0.00404 -0.05278 0.00482 -0.05741 C 0.00495 -0.05764 0.00638 -0.07153 0.00677 -0.07269 C 0.00742 -0.07431 0.00872 -0.075 0.00963 -0.07593 C 0.01406 -0.07547 0.01849 -0.07524 0.02292 -0.07431 C 0.02422 -0.07408 0.02539 -0.07315 0.02669 -0.07269 C 0.02865 -0.072 0.03047 -0.07153 0.03242 -0.07107 C 0.03424 -0.06991 0.03607 -0.06829 0.03815 -0.0676 L 0.04375 -0.06598 C 0.04531 -0.06528 0.047 -0.06459 0.04857 -0.06412 C 0.05078 -0.06366 0.05299 -0.0632 0.05521 -0.0625 C 0.07148 -0.05811 0.04831 -0.06389 0.06849 -0.05926 L 0.07513 -0.05741 L 0.09036 -0.05417 C 0.09375 -0.05463 0.09727 -0.05463 0.10078 -0.05579 C 0.10273 -0.05649 0.10456 -0.05811 0.10638 -0.05926 C 0.10742 -0.05973 0.10833 -0.06065 0.10924 -0.06088 C 0.11784 -0.06343 0.11302 -0.06204 0.12357 -0.06412 C 0.12852 -0.06343 0.13906 -0.06204 0.1444 -0.06088 C 0.14635 -0.06042 0.14818 -0.05973 0.15013 -0.05926 L 0.17187 -0.06088 C 0.17539 -0.06112 0.17891 -0.0625 0.18242 -0.0625 C 0.19375 -0.0625 0.20521 -0.06135 0.21654 -0.06088 C 0.24088 -0.06412 0.22148 -0.06181 0.2612 -0.06412 L 0.28581 -0.06598 C 0.28932 -0.06528 0.29284 -0.06412 0.29635 -0.06412 C 0.29948 -0.06412 0.3026 -0.06551 0.30573 -0.06598 C 0.31146 -0.06667 0.31719 -0.06713 0.32292 -0.0676 C 0.33437 -0.0669 0.34974 -0.06621 0.36185 -0.06412 C 0.36406 -0.06389 0.36628 -0.06297 0.36849 -0.0625 C 0.37227 -0.06181 0.37604 -0.06135 0.37982 -0.06088 C 0.38138 -0.06019 0.38294 -0.0595 0.38463 -0.05926 C 0.38711 -0.05857 0.38971 -0.05834 0.39219 -0.05741 C 0.3931 -0.05718 0.39401 -0.05602 0.39505 -0.05579 C 0.40065 -0.05487 0.40638 -0.05463 0.41211 -0.05417 C 0.4194 -0.05463 0.42669 -0.05487 0.43398 -0.05579 C 0.4362 -0.05602 0.43841 -0.05741 0.44062 -0.05741 C 0.44687 -0.05741 0.45325 -0.05625 0.45963 -0.05579 C 0.45924 -0.05186 0.45898 -0.04792 0.45859 -0.04399 C 0.45833 -0.04051 0.45768 -0.03727 0.45768 -0.0338 C 0.45768 -0.02871 0.45833 -0.02362 0.45859 -0.01852 C 0.45872 -0.0169 0.45859 -0.01528 0.45859 -0.01343 L 0.45859 -0.01343 " pathEditMode="relative" ptsTypes="AAAAAAAAAAAAAAAAAAAAAAAAAAAAAAAAAAAAAAAAAAAA">
                                      <p:cBhvr>
                                        <p:cTn id="9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7" grpId="0"/>
      <p:bldP spid="7" grpId="1"/>
      <p:bldP spid="8" grpId="0"/>
      <p:bldP spid="8" grpId="1"/>
      <p:bldP spid="14" grpId="0" animBg="1"/>
      <p:bldP spid="14" grpId="1" animBg="1"/>
      <p:bldP spid="15" grpId="0"/>
      <p:bldP spid="15" grpId="1"/>
      <p:bldP spid="16" grpId="0"/>
      <p:bldP spid="16" grpId="1"/>
      <p:bldP spid="16" grpId="2"/>
      <p:bldP spid="17" grpId="0"/>
      <p:bldP spid="17" grpId="1"/>
      <p:bldP spid="18" grpId="1"/>
      <p:bldP spid="18" grpId="2"/>
      <p:bldP spid="18" grpId="3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7C2D53D-35B3-4440-A87B-8F7D84ED9632}"/>
              </a:ext>
            </a:extLst>
          </p:cNvPr>
          <p:cNvSpPr/>
          <p:nvPr/>
        </p:nvSpPr>
        <p:spPr>
          <a:xfrm>
            <a:off x="4550104" y="421399"/>
            <a:ext cx="1661719" cy="1661719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2D3C3C-3481-4C78-BDF8-470F3962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98B14-321D-4515-98EF-35376CF8BAAA}"/>
              </a:ext>
            </a:extLst>
          </p:cNvPr>
          <p:cNvSpPr txBox="1"/>
          <p:nvPr/>
        </p:nvSpPr>
        <p:spPr>
          <a:xfrm>
            <a:off x="9667039" y="20650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</a:t>
            </a:r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F3368-F64C-4711-9221-DB59902DA6D2}"/>
              </a:ext>
            </a:extLst>
          </p:cNvPr>
          <p:cNvSpPr/>
          <p:nvPr/>
        </p:nvSpPr>
        <p:spPr>
          <a:xfrm>
            <a:off x="4785113" y="490169"/>
            <a:ext cx="12343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AES</a:t>
            </a:r>
            <a:endParaRPr lang="en-US" sz="54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58131E8-95A5-4355-8AFB-1D3F929A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797" y="1215089"/>
            <a:ext cx="703277" cy="70327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4ECA2BE-6873-45F7-BBB5-B856EA55F453}"/>
              </a:ext>
            </a:extLst>
          </p:cNvPr>
          <p:cNvSpPr/>
          <p:nvPr/>
        </p:nvSpPr>
        <p:spPr>
          <a:xfrm>
            <a:off x="5272139" y="2198051"/>
            <a:ext cx="164592" cy="141732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CDCA5640-2539-4564-BCB7-3C56CCBF2251}"/>
              </a:ext>
            </a:extLst>
          </p:cNvPr>
          <p:cNvSpPr/>
          <p:nvPr/>
        </p:nvSpPr>
        <p:spPr>
          <a:xfrm>
            <a:off x="4621920" y="2135940"/>
            <a:ext cx="1463224" cy="76643"/>
          </a:xfrm>
          <a:prstGeom prst="round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6905A-9442-4186-B4FA-11E918A8F3E7}"/>
              </a:ext>
            </a:extLst>
          </p:cNvPr>
          <p:cNvSpPr/>
          <p:nvPr/>
        </p:nvSpPr>
        <p:spPr>
          <a:xfrm>
            <a:off x="4836792" y="3574309"/>
            <a:ext cx="1130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F1DE91-5C9C-4AC9-9F51-B7D644C7C8A6}"/>
              </a:ext>
            </a:extLst>
          </p:cNvPr>
          <p:cNvSpPr/>
          <p:nvPr/>
        </p:nvSpPr>
        <p:spPr>
          <a:xfrm>
            <a:off x="2377827" y="3574309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4BCBD2-09F0-4DD7-B0A9-FE4346C1B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76" y="3953102"/>
            <a:ext cx="602646" cy="60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EC3D08-7F15-44DA-9381-69EE15974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95" y="5039862"/>
            <a:ext cx="645091" cy="645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1AA817-03D6-4F95-9103-E67C6257C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31" y="2755114"/>
            <a:ext cx="645091" cy="64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BFE072-00EC-4492-ACA5-1FCEAA66A968}"/>
              </a:ext>
            </a:extLst>
          </p:cNvPr>
          <p:cNvSpPr txBox="1"/>
          <p:nvPr/>
        </p:nvSpPr>
        <p:spPr>
          <a:xfrm>
            <a:off x="487264" y="3396656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Mesager_AES.xml</a:t>
            </a:r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79FF6-1E28-4C4F-9025-F28A89182D3A}"/>
              </a:ext>
            </a:extLst>
          </p:cNvPr>
          <p:cNvSpPr txBox="1"/>
          <p:nvPr/>
        </p:nvSpPr>
        <p:spPr>
          <a:xfrm>
            <a:off x="598128" y="4548650"/>
            <a:ext cx="177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 _AES.csv</a:t>
            </a:r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235F3-57E8-48CB-88B3-15C74129A6A4}"/>
              </a:ext>
            </a:extLst>
          </p:cNvPr>
          <p:cNvSpPr txBox="1"/>
          <p:nvPr/>
        </p:nvSpPr>
        <p:spPr>
          <a:xfrm>
            <a:off x="598128" y="5636271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Callog</a:t>
            </a:r>
            <a:r>
              <a:rPr lang="en-US"/>
              <a:t> _AES.xml</a:t>
            </a:r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42FAA-5756-4915-B0B0-5FC62DC436BD}"/>
              </a:ext>
            </a:extLst>
          </p:cNvPr>
          <p:cNvSpPr txBox="1"/>
          <p:nvPr/>
        </p:nvSpPr>
        <p:spPr>
          <a:xfrm>
            <a:off x="648918" y="2087578"/>
            <a:ext cx="15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ENCYPT</a:t>
            </a:r>
            <a:endParaRPr lang="vi-V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AE25690-CF79-4D3F-A484-B10BE37FECB0}"/>
              </a:ext>
            </a:extLst>
          </p:cNvPr>
          <p:cNvSpPr/>
          <p:nvPr/>
        </p:nvSpPr>
        <p:spPr>
          <a:xfrm rot="16200000">
            <a:off x="8163712" y="3292241"/>
            <a:ext cx="173540" cy="16610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0E7EC7E3-7A03-4234-9280-E88A783645E8}"/>
              </a:ext>
            </a:extLst>
          </p:cNvPr>
          <p:cNvSpPr/>
          <p:nvPr/>
        </p:nvSpPr>
        <p:spPr>
          <a:xfrm rot="5400000">
            <a:off x="7597677" y="4105999"/>
            <a:ext cx="3250489" cy="59968"/>
          </a:xfrm>
          <a:prstGeom prst="round1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8D3BB-F9AD-4054-B21C-B28487C7F273}"/>
              </a:ext>
            </a:extLst>
          </p:cNvPr>
          <p:cNvSpPr txBox="1"/>
          <p:nvPr/>
        </p:nvSpPr>
        <p:spPr>
          <a:xfrm>
            <a:off x="5548683" y="2365902"/>
            <a:ext cx="205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vi-VN"/>
            </a:br>
            <a:r>
              <a:rPr lang="vi-VN"/>
              <a:t>received from</a:t>
            </a:r>
            <a:r>
              <a:rPr lang="en-US"/>
              <a:t> client</a:t>
            </a:r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8950A-C3C9-48EF-B612-C6D2045F4ACE}"/>
              </a:ext>
            </a:extLst>
          </p:cNvPr>
          <p:cNvSpPr txBox="1"/>
          <p:nvPr/>
        </p:nvSpPr>
        <p:spPr>
          <a:xfrm>
            <a:off x="7744712" y="3745298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decrypt</a:t>
            </a:r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3EEFB7-ACC4-464C-97E4-BFD1E457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24" y="3744346"/>
            <a:ext cx="602646" cy="6026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6FBC53-2B6B-4270-B9AA-2A4C7A82C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143" y="4831106"/>
            <a:ext cx="645091" cy="6450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A11CDD-0E34-45DA-B424-DD3A1E7C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179" y="2546358"/>
            <a:ext cx="645091" cy="6450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2411BB6-14B5-4087-AE38-1D9551FCEC0E}"/>
              </a:ext>
            </a:extLst>
          </p:cNvPr>
          <p:cNvSpPr txBox="1"/>
          <p:nvPr/>
        </p:nvSpPr>
        <p:spPr>
          <a:xfrm>
            <a:off x="9437737" y="3187900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Mesager.xml</a:t>
            </a:r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10451-F762-4ABA-B8A6-724A0D43CFAC}"/>
              </a:ext>
            </a:extLst>
          </p:cNvPr>
          <p:cNvSpPr txBox="1"/>
          <p:nvPr/>
        </p:nvSpPr>
        <p:spPr>
          <a:xfrm>
            <a:off x="9548601" y="4339894"/>
            <a:ext cx="130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Contact .csv</a:t>
            </a:r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72AA53-1D2C-4C01-9330-9B3A8272E3BF}"/>
              </a:ext>
            </a:extLst>
          </p:cNvPr>
          <p:cNvSpPr txBox="1"/>
          <p:nvPr/>
        </p:nvSpPr>
        <p:spPr>
          <a:xfrm>
            <a:off x="9548601" y="542751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Callog.xml</a:t>
            </a:r>
            <a:endParaRPr lang="vi-VN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E959D29-AD33-4D2E-8AF3-8ABC8C471D2E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Giải mã dữ liệu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0431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12D2D-7691-4082-B89F-0C3A6E45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9DD4F2F-2098-4BDE-AE09-67CCD243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00" y="371895"/>
            <a:ext cx="5895379" cy="58953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55D11B-2003-48C7-B10F-7CD9DD09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82" y="5053667"/>
            <a:ext cx="290818" cy="2908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DC06650-C8A6-4970-BF01-2FDE80B428E2}"/>
              </a:ext>
            </a:extLst>
          </p:cNvPr>
          <p:cNvSpPr/>
          <p:nvPr/>
        </p:nvSpPr>
        <p:spPr>
          <a:xfrm>
            <a:off x="4804437" y="2484366"/>
            <a:ext cx="2292307" cy="144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Restore Data</a:t>
            </a:r>
          </a:p>
        </p:txBody>
      </p:sp>
    </p:spTree>
    <p:extLst>
      <p:ext uri="{BB962C8B-B14F-4D97-AF65-F5344CB8AC3E}">
        <p14:creationId xmlns:p14="http://schemas.microsoft.com/office/powerpoint/2010/main" val="129403105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B5554-59A2-42C8-95C6-89924D84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E4EAB-2EED-4211-9D3D-DD68D230B481}"/>
              </a:ext>
            </a:extLst>
          </p:cNvPr>
          <p:cNvSpPr txBox="1"/>
          <p:nvPr/>
        </p:nvSpPr>
        <p:spPr>
          <a:xfrm>
            <a:off x="3249228" y="23210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vi-VN" sz="13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6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61976-1846-4F5F-A5F7-59649364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E7A0B-BC36-4BD4-8395-F5790563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23" y="1486710"/>
            <a:ext cx="723550" cy="72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B023B-4BBC-46FE-B63E-97CECEE4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06" y="2714176"/>
            <a:ext cx="601702" cy="601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8031-163A-420A-9CFB-A77C42D0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8899" y="1273735"/>
            <a:ext cx="724949" cy="7249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76BB801-DB21-4400-BA3C-F4855F3A5EC5}"/>
              </a:ext>
            </a:extLst>
          </p:cNvPr>
          <p:cNvSpPr/>
          <p:nvPr/>
        </p:nvSpPr>
        <p:spPr>
          <a:xfrm>
            <a:off x="992378" y="625441"/>
            <a:ext cx="3473043" cy="340593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B28833-C8E7-4C2C-A5C7-BE4650BAE246}"/>
              </a:ext>
            </a:extLst>
          </p:cNvPr>
          <p:cNvSpPr/>
          <p:nvPr/>
        </p:nvSpPr>
        <p:spPr>
          <a:xfrm>
            <a:off x="4887118" y="2194181"/>
            <a:ext cx="5787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Chỉ hỗ trợ chuyển dữ liệu sang điện thoại của nhà sản xuất</a:t>
            </a:r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A8ABDE-C7A6-4FFC-BAF5-6F8B0DBD0D15}"/>
              </a:ext>
            </a:extLst>
          </p:cNvPr>
          <p:cNvSpPr/>
          <p:nvPr/>
        </p:nvSpPr>
        <p:spPr>
          <a:xfrm>
            <a:off x="8749717" y="4031371"/>
            <a:ext cx="4949505" cy="43911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ECA87-8EB0-4EAE-858A-389769132E41}"/>
              </a:ext>
            </a:extLst>
          </p:cNvPr>
          <p:cNvSpPr/>
          <p:nvPr/>
        </p:nvSpPr>
        <p:spPr>
          <a:xfrm>
            <a:off x="9471978" y="5457519"/>
            <a:ext cx="24945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other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DF12DA-04C0-4526-B34F-03E0FC125E03}"/>
              </a:ext>
            </a:extLst>
          </p:cNvPr>
          <p:cNvSpPr/>
          <p:nvPr/>
        </p:nvSpPr>
        <p:spPr>
          <a:xfrm>
            <a:off x="5450096" y="5395646"/>
            <a:ext cx="329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Sử dụng kết nối cũ , tốc độ chậm </a:t>
            </a:r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71D801-BDC3-4B42-B3A8-03BD71090765}"/>
              </a:ext>
            </a:extLst>
          </p:cNvPr>
          <p:cNvSpPr/>
          <p:nvPr/>
        </p:nvSpPr>
        <p:spPr>
          <a:xfrm>
            <a:off x="5247081" y="5857628"/>
            <a:ext cx="3100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Không hỗ trợ android mới nhất</a:t>
            </a:r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F368F-4E1F-4066-A848-61CC67E33748}"/>
              </a:ext>
            </a:extLst>
          </p:cNvPr>
          <p:cNvSpPr/>
          <p:nvPr/>
        </p:nvSpPr>
        <p:spPr>
          <a:xfrm>
            <a:off x="6163010" y="4933664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Giao diện xấu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330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1F900A-B552-4A9C-9953-0A096A26A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1613647"/>
            <a:ext cx="5143500" cy="26504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cap="none">
                <a:latin typeface="Arial" panose="020B0604020202020204" pitchFamily="34" charset="0"/>
                <a:cs typeface="Arial" panose="020B0604020202020204" pitchFamily="34" charset="0"/>
              </a:rPr>
              <a:t>Cảm </a:t>
            </a:r>
            <a:r>
              <a:rPr lang="vi-VN" sz="3600" cap="none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 cap="none">
                <a:latin typeface="Arial" panose="020B0604020202020204" pitchFamily="34" charset="0"/>
                <a:cs typeface="Arial" panose="020B0604020202020204" pitchFamily="34" charset="0"/>
              </a:rPr>
              <a:t>n thầy cô và các bạn đã chú ý lắng nghe !</a:t>
            </a:r>
            <a:endParaRPr lang="vi-VN" sz="360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1D158-BA6C-4A42-BC91-E5D0DFF9AA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B4CC9-4638-4AB9-B2E4-3CD305B287FD}"/>
              </a:ext>
            </a:extLst>
          </p:cNvPr>
          <p:cNvSpPr txBox="1"/>
          <p:nvPr/>
        </p:nvSpPr>
        <p:spPr>
          <a:xfrm>
            <a:off x="2026025" y="2967335"/>
            <a:ext cx="2691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THE END</a:t>
            </a:r>
            <a:endParaRPr lang="vi-VN" sz="5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5923-A96A-4C18-81E4-CFEE5998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>
                <a:latin typeface="Arial" panose="020B0604020202020204" pitchFamily="34" charset="0"/>
                <a:cs typeface="Arial" panose="020B0604020202020204" pitchFamily="34" charset="0"/>
              </a:rPr>
              <a:t>Nhiệm vụ  đề tài</a:t>
            </a:r>
            <a:endParaRPr lang="vi-VN" sz="28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5BBFA-DE01-4F00-BBA4-C529D87C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F6CC7-3521-4D09-9575-C1148BDE0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469016" cy="3163888"/>
          </a:xfrm>
        </p:spPr>
        <p:txBody>
          <a:bodyPr>
            <a:normAutofit/>
          </a:bodyPr>
          <a:lstStyle/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Tìm hiểu về wifi direct kết nối 2 thiết bị ngang hàng</a:t>
            </a:r>
            <a:endParaRPr lang="vi-V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Tìm hiểu cách truyền file bằng socket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Tìm hiểu mã hoá và giải mã.</a:t>
            </a:r>
            <a:endParaRPr lang="vi-V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Tìm hiểu cách quản lý và lấy data của hệ điều hành android </a:t>
            </a:r>
          </a:p>
          <a:p>
            <a:pPr marL="457200" lvl="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Xây dựng phần mềm truyền dữ liệu từ smartphone cũ sang smartphone mới</a:t>
            </a:r>
            <a:endParaRPr lang="vi-V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arabicPeriod"/>
            </a:pPr>
            <a:endParaRPr lang="vi-V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0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6933A-85DC-4D4F-9DEB-52DAA9C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591C78-B64E-42CF-9ACB-35CB850A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34482"/>
          </a:xfrm>
        </p:spPr>
        <p:txBody>
          <a:bodyPr>
            <a:normAutofit/>
          </a:bodyPr>
          <a:lstStyle/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MÔ TẢ BÀI TOÁN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0E0B24-EB2D-46EA-A1BD-0FF5E8830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64024"/>
            <a:ext cx="3932237" cy="46049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Khi ng</a:t>
            </a:r>
            <a:r>
              <a:rPr lang="vi-VN" sz="1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ời dùng chuyển sang  sử dụng một chiếc điện thoại mới, họ cần chuyển những dữ liệu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Danh bạ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Tin nhắn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Hình ảnh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………….</a:t>
            </a:r>
          </a:p>
          <a:p>
            <a:pPr>
              <a:lnSpc>
                <a:spcPct val="150000"/>
              </a:lnSpc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Sang điện thoại mới.</a:t>
            </a:r>
            <a:endParaRPr lang="vi-V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023F943-B92A-4E9A-834A-8F087391C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066" y="1864735"/>
            <a:ext cx="3251451" cy="325145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0EC153-794B-4E8B-95AB-62D9F8E8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984" y="1864735"/>
            <a:ext cx="3251451" cy="3251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CFE65-1A26-41FA-9988-88BE67C446C2}"/>
              </a:ext>
            </a:extLst>
          </p:cNvPr>
          <p:cNvSpPr txBox="1"/>
          <p:nvPr/>
        </p:nvSpPr>
        <p:spPr>
          <a:xfrm>
            <a:off x="6195527" y="539309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Điện thoại cũ</a:t>
            </a:r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60BD-628E-46F6-B8D6-3EABDBF060E5}"/>
              </a:ext>
            </a:extLst>
          </p:cNvPr>
          <p:cNvSpPr txBox="1"/>
          <p:nvPr/>
        </p:nvSpPr>
        <p:spPr>
          <a:xfrm>
            <a:off x="10229560" y="54343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Điện thoại mới</a:t>
            </a:r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7DD1E-CEE4-418B-A1EE-FEA19E21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07" y="2334811"/>
            <a:ext cx="428988" cy="42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D116E-3C9D-43AF-BC33-91BEEB51F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507" y="3740301"/>
            <a:ext cx="428988" cy="4289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EB112-FB15-443E-B6E2-A6DA13A85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507" y="3038383"/>
            <a:ext cx="428988" cy="4289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4FB900-6C30-4C49-9990-169478B4600B}"/>
              </a:ext>
            </a:extLst>
          </p:cNvPr>
          <p:cNvSpPr txBox="1"/>
          <p:nvPr/>
        </p:nvSpPr>
        <p:spPr>
          <a:xfrm>
            <a:off x="6169879" y="2743680"/>
            <a:ext cx="145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Contact and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callog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AA9575-4D0D-42CE-BFCD-50BE74159A7A}"/>
              </a:ext>
            </a:extLst>
          </p:cNvPr>
          <p:cNvSpPr txBox="1"/>
          <p:nvPr/>
        </p:nvSpPr>
        <p:spPr>
          <a:xfrm>
            <a:off x="6425558" y="3423401"/>
            <a:ext cx="942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Messenger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F43E4-8FA9-4137-98FA-0D4A340430D1}"/>
              </a:ext>
            </a:extLst>
          </p:cNvPr>
          <p:cNvSpPr txBox="1"/>
          <p:nvPr/>
        </p:nvSpPr>
        <p:spPr>
          <a:xfrm>
            <a:off x="6250831" y="4179959"/>
            <a:ext cx="129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Photo and video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33659 0.0018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1 -0.00162 L 0.33346 0.00903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33217 -0.00232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1 -2.96296E-6 L 0.33346 -0.00486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-3.7037E-7 L 0.33659 -0.0122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67" y="-6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1 3.7037E-7 L 0.33502 -0.00208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F2921-D1CB-4865-969D-B03DD6EB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D5EB5-E22A-430D-A361-2616605C7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2635"/>
            <a:ext cx="4539037" cy="45063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Một số ph</a:t>
            </a:r>
            <a:r>
              <a:rPr lang="vi-VN" sz="18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ơng pháp chuyển dữ liệu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Chuyển dữ liệu thông qua máy tính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Đồng bộ lên icloud</a:t>
            </a:r>
          </a:p>
          <a:p>
            <a:pPr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18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ợc điểm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Kết nối phức tạp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Tốn nhiều thời gian và công sức của ng</a:t>
            </a:r>
            <a:r>
              <a:rPr lang="vi-VN" sz="1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ời dùng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Yêu cầu có internet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47159-6821-4E7C-828B-3A20E459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81095" y="1004047"/>
            <a:ext cx="1852614" cy="1852614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1EAA919-51BD-48A7-9C09-67257C2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34482"/>
          </a:xfrm>
        </p:spPr>
        <p:txBody>
          <a:bodyPr>
            <a:normAutofit/>
          </a:bodyPr>
          <a:lstStyle/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MÔ TẢ BÀI TOÁN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0F1FC8CB-2D52-40C4-92E8-5E1C08B0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51" y="2584043"/>
            <a:ext cx="1159074" cy="1159074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DC8EE1C-6723-4191-9E74-7CA60CCC6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279" y="2584043"/>
            <a:ext cx="1159074" cy="1159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B8E020-7202-4281-8D3A-A84DB4B5F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81095" y="3800075"/>
            <a:ext cx="2194750" cy="1463167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8E64672-7C35-4CBC-BD0B-E2AC838D817C}"/>
              </a:ext>
            </a:extLst>
          </p:cNvPr>
          <p:cNvCxnSpPr/>
          <p:nvPr/>
        </p:nvCxnSpPr>
        <p:spPr>
          <a:xfrm flipV="1">
            <a:off x="6705600" y="2330824"/>
            <a:ext cx="1375495" cy="4123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53736CB-9A8C-4182-9FED-A0BECB741169}"/>
              </a:ext>
            </a:extLst>
          </p:cNvPr>
          <p:cNvCxnSpPr/>
          <p:nvPr/>
        </p:nvCxnSpPr>
        <p:spPr>
          <a:xfrm>
            <a:off x="9933709" y="2537012"/>
            <a:ext cx="1245279" cy="6265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FE636B2-DD5E-46FE-BB79-4E7DCC0A6C73}"/>
              </a:ext>
            </a:extLst>
          </p:cNvPr>
          <p:cNvCxnSpPr/>
          <p:nvPr/>
        </p:nvCxnSpPr>
        <p:spPr>
          <a:xfrm>
            <a:off x="6813176" y="3800075"/>
            <a:ext cx="1183342" cy="9063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29D0ED1-1926-461C-8692-F62920402A78}"/>
              </a:ext>
            </a:extLst>
          </p:cNvPr>
          <p:cNvCxnSpPr>
            <a:endCxn id="11" idx="2"/>
          </p:cNvCxnSpPr>
          <p:nvPr/>
        </p:nvCxnSpPr>
        <p:spPr>
          <a:xfrm flipV="1">
            <a:off x="10461812" y="3743117"/>
            <a:ext cx="1176004" cy="10709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9381CB-4DC3-4589-923C-1C8BF74C39D6}"/>
              </a:ext>
            </a:extLst>
          </p:cNvPr>
          <p:cNvSpPr txBox="1"/>
          <p:nvPr/>
        </p:nvSpPr>
        <p:spPr>
          <a:xfrm>
            <a:off x="5845218" y="3916088"/>
            <a:ext cx="142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Điện thoại cũ</a:t>
            </a:r>
            <a:endParaRPr lang="vi-VN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A65F9-5EE2-4E2C-95A2-A4B9CAD0B621}"/>
              </a:ext>
            </a:extLst>
          </p:cNvPr>
          <p:cNvSpPr txBox="1"/>
          <p:nvPr/>
        </p:nvSpPr>
        <p:spPr>
          <a:xfrm>
            <a:off x="10947454" y="217693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Điện thoại mới</a:t>
            </a:r>
            <a:endParaRPr lang="vi-VN" sz="1400"/>
          </a:p>
        </p:txBody>
      </p:sp>
    </p:spTree>
    <p:extLst>
      <p:ext uri="{BB962C8B-B14F-4D97-AF65-F5344CB8AC3E}">
        <p14:creationId xmlns:p14="http://schemas.microsoft.com/office/powerpoint/2010/main" val="26758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C253D-865D-409D-BC70-097FF3A3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E2BF98-E77C-4C12-A6C6-DE8F81A45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533291"/>
            <a:ext cx="5150224" cy="492244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Chức năng chính của ứng dụng :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Tự động lấy dữ liệu trên điện thoại cũ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Truyền dữ liệu thông qua kết nối không dây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Mã hoá dữ liệu</a:t>
            </a:r>
          </a:p>
          <a:p>
            <a:pPr algn="l"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Ưu điểm 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Tiện lợi và dễ dàng sử dụng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Tiết kiệm thời gian và công sức của ng</a:t>
            </a:r>
            <a:r>
              <a:rPr lang="vi-VN" sz="1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ời sử dụng</a:t>
            </a:r>
          </a:p>
          <a:p>
            <a:pPr algn="l">
              <a:lnSpc>
                <a:spcPct val="150000"/>
              </a:lnSpc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12DB86-C104-49DB-B3E4-1B6BE43C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34482"/>
          </a:xfrm>
        </p:spPr>
        <p:txBody>
          <a:bodyPr>
            <a:normAutofit/>
          </a:bodyPr>
          <a:lstStyle/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Giải pháp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6C0F45F9-331F-44BF-8A58-18CE1944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39334" y="1300798"/>
            <a:ext cx="4424362" cy="43853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6F7877-9365-4F38-9160-C49DE4E16615}"/>
              </a:ext>
            </a:extLst>
          </p:cNvPr>
          <p:cNvSpPr/>
          <p:nvPr/>
        </p:nvSpPr>
        <p:spPr>
          <a:xfrm>
            <a:off x="7528732" y="1757083"/>
            <a:ext cx="3442447" cy="3442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Transfer Data</a:t>
            </a:r>
            <a:endParaRPr lang="vi-VN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8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6C674-F4F5-43D1-8E77-D09E6CC8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BF096-CF8A-40F0-B5C8-BD83F7A05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766374"/>
            <a:ext cx="9296400" cy="3163888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7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Công việc chính :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Tạo kết nối 2 thiết bị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Backup dữ liệu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Mã hoá và giải mã dữ liệu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Truyền dữ liệu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Khôi phục dữ liệu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943233-48B8-4BC2-8B4F-118EBF88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34482"/>
          </a:xfrm>
        </p:spPr>
        <p:txBody>
          <a:bodyPr>
            <a:normAutofit fontScale="90000"/>
          </a:bodyPr>
          <a:lstStyle/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Xây d</a:t>
            </a:r>
            <a:r>
              <a:rPr lang="en-US" sz="2800" u="sng">
                <a:latin typeface="Arial" panose="020B0604020202020204" pitchFamily="34" charset="0"/>
                <a:cs typeface="Arial" panose="020B0604020202020204" pitchFamily="34" charset="0"/>
              </a:rPr>
              <a:t>ựng phần mềm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B1771CD0-8E1D-412A-9A52-1A307A9B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39334" y="1300798"/>
            <a:ext cx="4424362" cy="4385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BD6DC3-4CBD-49F3-BAD7-A01C4F54FB8C}"/>
              </a:ext>
            </a:extLst>
          </p:cNvPr>
          <p:cNvSpPr/>
          <p:nvPr/>
        </p:nvSpPr>
        <p:spPr>
          <a:xfrm>
            <a:off x="7528732" y="1757083"/>
            <a:ext cx="3442447" cy="3442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Transfer Data</a:t>
            </a:r>
            <a:endParaRPr lang="vi-VN" sz="5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7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0D33009-013F-4D8C-BD29-56FF307B02BB}"/>
              </a:ext>
            </a:extLst>
          </p:cNvPr>
          <p:cNvSpPr/>
          <p:nvPr/>
        </p:nvSpPr>
        <p:spPr>
          <a:xfrm>
            <a:off x="4867014" y="2323664"/>
            <a:ext cx="2914530" cy="2914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E42D9-E9B8-461C-9D9A-D4A43F172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C6B01-5F2A-44CD-A35B-0FA73802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28843" y="3053739"/>
            <a:ext cx="1445109" cy="144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21D32-424A-4E21-9DAE-F7EBFAB2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635"/>
            <a:ext cx="3979316" cy="397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0DB39-3D3C-4151-AE83-F4987EF4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5878" y="1906699"/>
            <a:ext cx="3808866" cy="381632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F0DD4D-2D82-4B9E-AA6F-BC5053FA8DB8}"/>
              </a:ext>
            </a:extLst>
          </p:cNvPr>
          <p:cNvSpPr/>
          <p:nvPr/>
        </p:nvSpPr>
        <p:spPr>
          <a:xfrm rot="2046266">
            <a:off x="434729" y="2304213"/>
            <a:ext cx="3044339" cy="2944159"/>
          </a:xfrm>
          <a:custGeom>
            <a:avLst/>
            <a:gdLst>
              <a:gd name="connsiteX0" fmla="*/ 1873611 w 3044339"/>
              <a:gd name="connsiteY0" fmla="*/ 0 h 2944159"/>
              <a:gd name="connsiteX1" fmla="*/ 1966726 w 3044339"/>
              <a:gd name="connsiteY1" fmla="*/ 27899 h 2944159"/>
              <a:gd name="connsiteX2" fmla="*/ 1563650 w 3044339"/>
              <a:gd name="connsiteY2" fmla="*/ 1373235 h 2944159"/>
              <a:gd name="connsiteX3" fmla="*/ 3044339 w 3044339"/>
              <a:gd name="connsiteY3" fmla="*/ 1373235 h 2944159"/>
              <a:gd name="connsiteX4" fmla="*/ 3044339 w 3044339"/>
              <a:gd name="connsiteY4" fmla="*/ 1470440 h 2944159"/>
              <a:gd name="connsiteX5" fmla="*/ 1534526 w 3044339"/>
              <a:gd name="connsiteY5" fmla="*/ 1470440 h 2944159"/>
              <a:gd name="connsiteX6" fmla="*/ 1092985 w 3044339"/>
              <a:gd name="connsiteY6" fmla="*/ 2944159 h 2944159"/>
              <a:gd name="connsiteX7" fmla="*/ 999870 w 3044339"/>
              <a:gd name="connsiteY7" fmla="*/ 2916261 h 2944159"/>
              <a:gd name="connsiteX8" fmla="*/ 1433052 w 3044339"/>
              <a:gd name="connsiteY8" fmla="*/ 1470440 h 2944159"/>
              <a:gd name="connsiteX9" fmla="*/ 0 w 3044339"/>
              <a:gd name="connsiteY9" fmla="*/ 1470440 h 2944159"/>
              <a:gd name="connsiteX10" fmla="*/ 0 w 3044339"/>
              <a:gd name="connsiteY10" fmla="*/ 1373235 h 2944159"/>
              <a:gd name="connsiteX11" fmla="*/ 1462176 w 3044339"/>
              <a:gd name="connsiteY11" fmla="*/ 1373235 h 294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4339" h="2944159">
                <a:moveTo>
                  <a:pt x="1873611" y="0"/>
                </a:moveTo>
                <a:lnTo>
                  <a:pt x="1966726" y="27899"/>
                </a:lnTo>
                <a:lnTo>
                  <a:pt x="1563650" y="1373235"/>
                </a:lnTo>
                <a:lnTo>
                  <a:pt x="3044339" y="1373235"/>
                </a:lnTo>
                <a:lnTo>
                  <a:pt x="3044339" y="1470440"/>
                </a:lnTo>
                <a:lnTo>
                  <a:pt x="1534526" y="1470440"/>
                </a:lnTo>
                <a:lnTo>
                  <a:pt x="1092985" y="2944159"/>
                </a:lnTo>
                <a:lnTo>
                  <a:pt x="999870" y="2916261"/>
                </a:lnTo>
                <a:lnTo>
                  <a:pt x="1433052" y="1470440"/>
                </a:lnTo>
                <a:lnTo>
                  <a:pt x="0" y="1470440"/>
                </a:lnTo>
                <a:lnTo>
                  <a:pt x="0" y="1373235"/>
                </a:lnTo>
                <a:lnTo>
                  <a:pt x="1462176" y="1373235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4738884-6A9B-4455-9B9C-42E11EAB57B1}"/>
              </a:ext>
            </a:extLst>
          </p:cNvPr>
          <p:cNvSpPr/>
          <p:nvPr/>
        </p:nvSpPr>
        <p:spPr>
          <a:xfrm rot="2046266">
            <a:off x="8806793" y="2221479"/>
            <a:ext cx="3044339" cy="2944159"/>
          </a:xfrm>
          <a:custGeom>
            <a:avLst/>
            <a:gdLst>
              <a:gd name="connsiteX0" fmla="*/ 1873611 w 3044339"/>
              <a:gd name="connsiteY0" fmla="*/ 0 h 2944159"/>
              <a:gd name="connsiteX1" fmla="*/ 1966726 w 3044339"/>
              <a:gd name="connsiteY1" fmla="*/ 27899 h 2944159"/>
              <a:gd name="connsiteX2" fmla="*/ 1563650 w 3044339"/>
              <a:gd name="connsiteY2" fmla="*/ 1373235 h 2944159"/>
              <a:gd name="connsiteX3" fmla="*/ 3044339 w 3044339"/>
              <a:gd name="connsiteY3" fmla="*/ 1373235 h 2944159"/>
              <a:gd name="connsiteX4" fmla="*/ 3044339 w 3044339"/>
              <a:gd name="connsiteY4" fmla="*/ 1470440 h 2944159"/>
              <a:gd name="connsiteX5" fmla="*/ 1534526 w 3044339"/>
              <a:gd name="connsiteY5" fmla="*/ 1470440 h 2944159"/>
              <a:gd name="connsiteX6" fmla="*/ 1092985 w 3044339"/>
              <a:gd name="connsiteY6" fmla="*/ 2944159 h 2944159"/>
              <a:gd name="connsiteX7" fmla="*/ 999870 w 3044339"/>
              <a:gd name="connsiteY7" fmla="*/ 2916261 h 2944159"/>
              <a:gd name="connsiteX8" fmla="*/ 1433052 w 3044339"/>
              <a:gd name="connsiteY8" fmla="*/ 1470440 h 2944159"/>
              <a:gd name="connsiteX9" fmla="*/ 0 w 3044339"/>
              <a:gd name="connsiteY9" fmla="*/ 1470440 h 2944159"/>
              <a:gd name="connsiteX10" fmla="*/ 0 w 3044339"/>
              <a:gd name="connsiteY10" fmla="*/ 1373235 h 2944159"/>
              <a:gd name="connsiteX11" fmla="*/ 1462176 w 3044339"/>
              <a:gd name="connsiteY11" fmla="*/ 1373235 h 294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44339" h="2944159">
                <a:moveTo>
                  <a:pt x="1873611" y="0"/>
                </a:moveTo>
                <a:lnTo>
                  <a:pt x="1966726" y="27899"/>
                </a:lnTo>
                <a:lnTo>
                  <a:pt x="1563650" y="1373235"/>
                </a:lnTo>
                <a:lnTo>
                  <a:pt x="3044339" y="1373235"/>
                </a:lnTo>
                <a:lnTo>
                  <a:pt x="3044339" y="1470440"/>
                </a:lnTo>
                <a:lnTo>
                  <a:pt x="1534526" y="1470440"/>
                </a:lnTo>
                <a:lnTo>
                  <a:pt x="1092985" y="2944159"/>
                </a:lnTo>
                <a:lnTo>
                  <a:pt x="999870" y="2916261"/>
                </a:lnTo>
                <a:lnTo>
                  <a:pt x="1433052" y="1470440"/>
                </a:lnTo>
                <a:lnTo>
                  <a:pt x="0" y="1470440"/>
                </a:lnTo>
                <a:lnTo>
                  <a:pt x="0" y="1373235"/>
                </a:lnTo>
                <a:lnTo>
                  <a:pt x="1462176" y="1373235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8EC12D-9F81-4E82-8AD7-75AEE6C1B3B7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6941756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Lựa chọn kết nối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8EC39-3665-47D4-B8BB-1A6EA4265D6F}"/>
              </a:ext>
            </a:extLst>
          </p:cNvPr>
          <p:cNvSpPr txBox="1"/>
          <p:nvPr/>
        </p:nvSpPr>
        <p:spPr>
          <a:xfrm>
            <a:off x="1621643" y="1388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</a:t>
            </a:r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8826A-DB6A-4D63-9196-C8D7F5E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92" y="1889778"/>
            <a:ext cx="428988" cy="42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7BBC8-167A-4F70-A6A7-56F67640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592" y="3295268"/>
            <a:ext cx="428988" cy="428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F772F-C390-47C6-A35A-2C8A6137B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592" y="2649106"/>
            <a:ext cx="428988" cy="42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896FE-8790-44D3-A09A-D88D36DA9D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8592" y="4014890"/>
            <a:ext cx="428988" cy="428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261AE-9F01-4367-A103-5E76F041C3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78592" y="4706744"/>
            <a:ext cx="428988" cy="428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322D0-9BA6-4687-87AE-3E82D75A66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78592" y="5404411"/>
            <a:ext cx="428988" cy="428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1599201" y="229864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Contact.csv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C6160-7AED-4759-AAC9-B17281851EDB}"/>
              </a:ext>
            </a:extLst>
          </p:cNvPr>
          <p:cNvSpPr txBox="1"/>
          <p:nvPr/>
        </p:nvSpPr>
        <p:spPr>
          <a:xfrm>
            <a:off x="1484812" y="2978368"/>
            <a:ext cx="1216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Messenger.xml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B3400-DC8B-436B-B78B-BEE86E9B67F3}"/>
              </a:ext>
            </a:extLst>
          </p:cNvPr>
          <p:cNvSpPr txBox="1"/>
          <p:nvPr/>
        </p:nvSpPr>
        <p:spPr>
          <a:xfrm>
            <a:off x="1446916" y="373492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Photo and video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C0D75-A829-4E4B-96FE-22F7FB4D07AA}"/>
              </a:ext>
            </a:extLst>
          </p:cNvPr>
          <p:cNvSpPr txBox="1"/>
          <p:nvPr/>
        </p:nvSpPr>
        <p:spPr>
          <a:xfrm>
            <a:off x="1877322" y="439415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C5008-6FA3-4068-AD12-027BD0D09035}"/>
              </a:ext>
            </a:extLst>
          </p:cNvPr>
          <p:cNvSpPr txBox="1"/>
          <p:nvPr/>
        </p:nvSpPr>
        <p:spPr>
          <a:xfrm>
            <a:off x="1805187" y="5174874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D1BDE-9714-4A3F-B3C9-4F82F8A7BA9E}"/>
              </a:ext>
            </a:extLst>
          </p:cNvPr>
          <p:cNvSpPr txBox="1"/>
          <p:nvPr/>
        </p:nvSpPr>
        <p:spPr>
          <a:xfrm>
            <a:off x="1864498" y="582507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24">
            <a:extLst>
              <a:ext uri="{FF2B5EF4-FFF2-40B4-BE49-F238E27FC236}">
                <a16:creationId xmlns:a16="http://schemas.microsoft.com/office/drawing/2014/main" id="{0991EEF0-2EBE-4289-9F18-746FBEEE06E3}"/>
              </a:ext>
            </a:extLst>
          </p:cNvPr>
          <p:cNvSpPr/>
          <p:nvPr/>
        </p:nvSpPr>
        <p:spPr>
          <a:xfrm>
            <a:off x="4760504" y="3724256"/>
            <a:ext cx="2017972" cy="2181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23">
            <a:extLst>
              <a:ext uri="{FF2B5EF4-FFF2-40B4-BE49-F238E27FC236}">
                <a16:creationId xmlns:a16="http://schemas.microsoft.com/office/drawing/2014/main" id="{55EDB81B-E252-4355-B1EB-42B87C8E7794}"/>
              </a:ext>
            </a:extLst>
          </p:cNvPr>
          <p:cNvSpPr/>
          <p:nvPr/>
        </p:nvSpPr>
        <p:spPr>
          <a:xfrm>
            <a:off x="8799724" y="1889778"/>
            <a:ext cx="45719" cy="42123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EC39-3665-47D4-B8BB-1A6EA4265D6F}"/>
              </a:ext>
            </a:extLst>
          </p:cNvPr>
          <p:cNvSpPr txBox="1"/>
          <p:nvPr/>
        </p:nvSpPr>
        <p:spPr>
          <a:xfrm>
            <a:off x="8982058" y="1348600"/>
            <a:ext cx="123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PROVIDER</a:t>
            </a:r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8964291" y="192931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ContactsConstract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8982058" y="2708762"/>
            <a:ext cx="123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Telephony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9001817" y="335492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MediaStore.Images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9001817" y="4044718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MediaStore.Video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9001817" y="5594246"/>
            <a:ext cx="24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getPackageManager()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8979973" y="48058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MediaStore.Audio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EA49C93D-2788-46F7-88D2-02398C74E15C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Backup dữ liệu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0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85954-2142-4437-8538-1078F436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81366-FA5A-4951-8070-CFA07178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2049" y="1752953"/>
            <a:ext cx="3175925" cy="3175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6A39BF-3274-495B-A4C4-FEC46B8FC526}"/>
              </a:ext>
            </a:extLst>
          </p:cNvPr>
          <p:cNvSpPr/>
          <p:nvPr/>
        </p:nvSpPr>
        <p:spPr>
          <a:xfrm>
            <a:off x="1725333" y="4366816"/>
            <a:ext cx="1157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14000-82B3-41E1-8645-7FBCB5EE6CE1}"/>
              </a:ext>
            </a:extLst>
          </p:cNvPr>
          <p:cNvSpPr/>
          <p:nvPr/>
        </p:nvSpPr>
        <p:spPr>
          <a:xfrm>
            <a:off x="4017974" y="2879250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0D3565-3316-4682-8951-CE5013E3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79" y="2188458"/>
            <a:ext cx="2740420" cy="274042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EDB81B-E252-4355-B1EB-42B87C8E7794}"/>
              </a:ext>
            </a:extLst>
          </p:cNvPr>
          <p:cNvSpPr/>
          <p:nvPr/>
        </p:nvSpPr>
        <p:spPr>
          <a:xfrm>
            <a:off x="9660344" y="1572278"/>
            <a:ext cx="45719" cy="42123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991EEF0-2EBE-4289-9F18-746FBEEE06E3}"/>
              </a:ext>
            </a:extLst>
          </p:cNvPr>
          <p:cNvSpPr/>
          <p:nvPr/>
        </p:nvSpPr>
        <p:spPr>
          <a:xfrm>
            <a:off x="7348757" y="3296874"/>
            <a:ext cx="2017972" cy="2181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25710-43CD-43E8-9E06-16F920E440A6}"/>
              </a:ext>
            </a:extLst>
          </p:cNvPr>
          <p:cNvSpPr txBox="1"/>
          <p:nvPr/>
        </p:nvSpPr>
        <p:spPr>
          <a:xfrm>
            <a:off x="1972811" y="11061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API</a:t>
            </a:r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D4877C-BC1B-4A56-943A-3CE082FA7592}"/>
              </a:ext>
            </a:extLst>
          </p:cNvPr>
          <p:cNvSpPr txBox="1"/>
          <p:nvPr/>
        </p:nvSpPr>
        <p:spPr>
          <a:xfrm>
            <a:off x="5366489" y="11227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</a:t>
            </a:r>
            <a:endParaRPr lang="vi-V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8EC39-3665-47D4-B8BB-1A6EA4265D6F}"/>
              </a:ext>
            </a:extLst>
          </p:cNvPr>
          <p:cNvSpPr txBox="1"/>
          <p:nvPr/>
        </p:nvSpPr>
        <p:spPr>
          <a:xfrm>
            <a:off x="9961742" y="10714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</a:t>
            </a:r>
            <a:endParaRPr lang="vi-V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C8826A-DB6A-4D63-9196-C8D7F5E1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91" y="1572278"/>
            <a:ext cx="428988" cy="42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17BBC8-167A-4F70-A6A7-56F67640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691" y="2977768"/>
            <a:ext cx="428988" cy="4289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2F772F-C390-47C6-A35A-2C8A6137B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8691" y="2331606"/>
            <a:ext cx="428988" cy="4289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A896FE-8790-44D3-A09A-D88D36DA9D1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218691" y="3697390"/>
            <a:ext cx="428988" cy="428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7261AE-9F01-4367-A103-5E76F041C3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218691" y="4389244"/>
            <a:ext cx="428988" cy="4289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8322D0-9BA6-4687-87AE-3E82D75A66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218691" y="5086911"/>
            <a:ext cx="428988" cy="4289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4C1367-813A-49D4-AFA9-88EF93A890ED}"/>
              </a:ext>
            </a:extLst>
          </p:cNvPr>
          <p:cNvSpPr txBox="1"/>
          <p:nvPr/>
        </p:nvSpPr>
        <p:spPr>
          <a:xfrm>
            <a:off x="9939300" y="198114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Contact.csv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6C6160-7AED-4759-AAC9-B17281851EDB}"/>
              </a:ext>
            </a:extLst>
          </p:cNvPr>
          <p:cNvSpPr txBox="1"/>
          <p:nvPr/>
        </p:nvSpPr>
        <p:spPr>
          <a:xfrm>
            <a:off x="9824911" y="2660868"/>
            <a:ext cx="1216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Messenger.xml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DB3400-DC8B-436B-B78B-BEE86E9B67F3}"/>
              </a:ext>
            </a:extLst>
          </p:cNvPr>
          <p:cNvSpPr txBox="1"/>
          <p:nvPr/>
        </p:nvSpPr>
        <p:spPr>
          <a:xfrm>
            <a:off x="9787015" y="341742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Photo and video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DC0D75-A829-4E4B-96FE-22F7FB4D07AA}"/>
              </a:ext>
            </a:extLst>
          </p:cNvPr>
          <p:cNvSpPr txBox="1"/>
          <p:nvPr/>
        </p:nvSpPr>
        <p:spPr>
          <a:xfrm>
            <a:off x="10217421" y="407665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C5008-6FA3-4068-AD12-027BD0D09035}"/>
              </a:ext>
            </a:extLst>
          </p:cNvPr>
          <p:cNvSpPr txBox="1"/>
          <p:nvPr/>
        </p:nvSpPr>
        <p:spPr>
          <a:xfrm>
            <a:off x="10145286" y="4857374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D1BDE-9714-4A3F-B3C9-4F82F8A7BA9E}"/>
              </a:ext>
            </a:extLst>
          </p:cNvPr>
          <p:cNvSpPr txBox="1"/>
          <p:nvPr/>
        </p:nvSpPr>
        <p:spPr>
          <a:xfrm>
            <a:off x="10204597" y="550757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vi-V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4">
            <a:extLst>
              <a:ext uri="{FF2B5EF4-FFF2-40B4-BE49-F238E27FC236}">
                <a16:creationId xmlns:a16="http://schemas.microsoft.com/office/drawing/2014/main" id="{630555F9-B511-4BAF-9E8F-309A4228C248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latin typeface="Arial" panose="020B0604020202020204" pitchFamily="34" charset="0"/>
                <a:cs typeface="Arial" panose="020B0604020202020204" pitchFamily="34" charset="0"/>
              </a:rPr>
              <a:t>Backup dữ liệu</a:t>
            </a:r>
            <a:endParaRPr lang="vi-VN" sz="28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557</Words>
  <Application>Microsoft Office PowerPoint</Application>
  <PresentationFormat>Widescreen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Office Theme</vt:lpstr>
      <vt:lpstr>Đại học thái nguyên Trường công nghệ thông tin và truyền thông thái nguyên </vt:lpstr>
      <vt:lpstr>Nhiệm vụ  đề tài</vt:lpstr>
      <vt:lpstr>MÔ TẢ BÀI TOÁN</vt:lpstr>
      <vt:lpstr>MÔ TẢ BÀI TOÁN</vt:lpstr>
      <vt:lpstr>Giải pháp</vt:lpstr>
      <vt:lpstr>Xây dựng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thầy cô và các bạn đã chú ý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2020-04-29T02:53:56Z</dcterms:created>
  <dcterms:modified xsi:type="dcterms:W3CDTF">2020-06-06T00:10:11Z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